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Brygada 1918"/>
      <p:regular r:id="rId13"/>
    </p:embeddedFont>
    <p:embeddedFont>
      <p:font typeface="Brygada 1918"/>
      <p:regular r:id="rId14"/>
    </p:embeddedFont>
    <p:embeddedFont>
      <p:font typeface="Brygada 1918"/>
      <p:regular r:id="rId15"/>
    </p:embeddedFont>
    <p:embeddedFont>
      <p:font typeface="Brygada 1918"/>
      <p:regular r:id="rId16"/>
    </p:embeddedFont>
    <p:embeddedFont>
      <p:font typeface="Montserrat Medium"/>
      <p:regular r:id="rId17"/>
    </p:embeddedFont>
    <p:embeddedFont>
      <p:font typeface="Montserrat Medium"/>
      <p:regular r:id="rId18"/>
    </p:embeddedFont>
    <p:embeddedFont>
      <p:font typeface="Montserrat Medium"/>
      <p:regular r:id="rId19"/>
    </p:embeddedFont>
    <p:embeddedFont>
      <p:font typeface="Montserrat Medium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4-1.png>
</file>

<file path=ppt/media/image-5-1.png>
</file>

<file path=ppt/media/image-5-2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3069431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Expansion Opportunity Recommendations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4817626"/>
            <a:ext cx="76454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Strategic analysis of high-potential accounts for targeted growth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251472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Targeting Criteria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49260" y="3393162"/>
            <a:ext cx="4234577" cy="2001560"/>
          </a:xfrm>
          <a:prstGeom prst="roundRect">
            <a:avLst>
              <a:gd name="adj" fmla="val 1605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49260" y="3393162"/>
            <a:ext cx="60960" cy="2001560"/>
          </a:xfrm>
          <a:prstGeom prst="roundRect">
            <a:avLst>
              <a:gd name="adj" fmla="val 52683"/>
            </a:avLst>
          </a:prstGeom>
          <a:solidFill>
            <a:srgbClr val="FFB393"/>
          </a:solidFill>
          <a:ln/>
        </p:spPr>
      </p:sp>
      <p:sp>
        <p:nvSpPr>
          <p:cNvPr id="5" name="Text 3"/>
          <p:cNvSpPr/>
          <p:nvPr/>
        </p:nvSpPr>
        <p:spPr>
          <a:xfrm>
            <a:off x="1054775" y="363771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Health Status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4775" y="4122896"/>
            <a:ext cx="368450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Customers in the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Healthy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or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At Risk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health categories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5197912" y="3393162"/>
            <a:ext cx="4234577" cy="2001560"/>
          </a:xfrm>
          <a:prstGeom prst="roundRect">
            <a:avLst>
              <a:gd name="adj" fmla="val 1605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97912" y="3393162"/>
            <a:ext cx="60960" cy="2001560"/>
          </a:xfrm>
          <a:prstGeom prst="roundRect">
            <a:avLst>
              <a:gd name="adj" fmla="val 52683"/>
            </a:avLst>
          </a:prstGeom>
          <a:solidFill>
            <a:srgbClr val="FFB393"/>
          </a:solidFill>
          <a:ln/>
        </p:spPr>
      </p:sp>
      <p:sp>
        <p:nvSpPr>
          <p:cNvPr id="9" name="Text 7"/>
          <p:cNvSpPr/>
          <p:nvPr/>
        </p:nvSpPr>
        <p:spPr>
          <a:xfrm>
            <a:off x="5503426" y="363771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Engagement Level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03426" y="4122896"/>
            <a:ext cx="3684508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Accounts with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above-median sales activity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(total activities per sales cycle)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9646563" y="3393162"/>
            <a:ext cx="4234577" cy="2001560"/>
          </a:xfrm>
          <a:prstGeom prst="roundRect">
            <a:avLst>
              <a:gd name="adj" fmla="val 1605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46563" y="3393162"/>
            <a:ext cx="60960" cy="2001560"/>
          </a:xfrm>
          <a:prstGeom prst="roundRect">
            <a:avLst>
              <a:gd name="adj" fmla="val 52683"/>
            </a:avLst>
          </a:prstGeom>
          <a:solidFill>
            <a:srgbClr val="FFB393"/>
          </a:solidFill>
          <a:ln/>
        </p:spPr>
      </p:sp>
      <p:sp>
        <p:nvSpPr>
          <p:cNvPr id="13" name="Text 11"/>
          <p:cNvSpPr/>
          <p:nvPr/>
        </p:nvSpPr>
        <p:spPr>
          <a:xfrm>
            <a:off x="9952077" y="363771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Growth Potential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52077" y="4122896"/>
            <a:ext cx="3684508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Users with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below-median seat counts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relative to the active customer base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49260" y="5635585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Focus on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B393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Active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customers showing strong engagement but with room to grow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015966"/>
            <a:ext cx="7294721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Top Expansion Candidates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49260" y="3157657"/>
            <a:ext cx="13131879" cy="2472690"/>
          </a:xfrm>
          <a:prstGeom prst="roundRect">
            <a:avLst>
              <a:gd name="adj" fmla="val 129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56880" y="3165277"/>
            <a:ext cx="13119259" cy="6143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71431" y="3301246"/>
            <a:ext cx="175450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Customer ID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3161705" y="3301246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Current Seats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5348168" y="3301246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Current MRR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534632" y="3301246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Health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9721096" y="3301246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Activities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11907560" y="3301246"/>
            <a:ext cx="175450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Success Rate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56880" y="3779639"/>
            <a:ext cx="13119259" cy="6143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71431" y="3915608"/>
            <a:ext cx="175450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CUST_0456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3161705" y="3915608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5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5348168" y="3915608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£2,500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534632" y="3915608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Healthy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9721096" y="3915608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470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11907560" y="3915608"/>
            <a:ext cx="175450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0.8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756880" y="4394002"/>
            <a:ext cx="13119259" cy="6143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971431" y="4529971"/>
            <a:ext cx="175450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CUST_0124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3161705" y="4529971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10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5348168" y="4529971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£1,250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7534632" y="4529971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Healthy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9721096" y="4529971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523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11907560" y="4529971"/>
            <a:ext cx="175450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1.0</a:t>
            </a:r>
            <a:endParaRPr lang="en-US" sz="1650" dirty="0"/>
          </a:p>
        </p:txBody>
      </p:sp>
      <p:sp>
        <p:nvSpPr>
          <p:cNvPr id="25" name="Shape 23"/>
          <p:cNvSpPr/>
          <p:nvPr/>
        </p:nvSpPr>
        <p:spPr>
          <a:xfrm>
            <a:off x="756880" y="5008364"/>
            <a:ext cx="13119259" cy="6143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971431" y="5144333"/>
            <a:ext cx="175450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CUST_0062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3161705" y="5144333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5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5348168" y="5144333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£7,875</a:t>
            </a:r>
            <a:endParaRPr lang="en-US" sz="1650" dirty="0"/>
          </a:p>
        </p:txBody>
      </p:sp>
      <p:sp>
        <p:nvSpPr>
          <p:cNvPr id="29" name="Text 27"/>
          <p:cNvSpPr/>
          <p:nvPr/>
        </p:nvSpPr>
        <p:spPr>
          <a:xfrm>
            <a:off x="7534632" y="5144333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At Risk</a:t>
            </a:r>
            <a:endParaRPr lang="en-US" sz="1650" dirty="0"/>
          </a:p>
        </p:txBody>
      </p:sp>
      <p:sp>
        <p:nvSpPr>
          <p:cNvPr id="30" name="Text 28"/>
          <p:cNvSpPr/>
          <p:nvPr/>
        </p:nvSpPr>
        <p:spPr>
          <a:xfrm>
            <a:off x="9721096" y="5144333"/>
            <a:ext cx="175069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945</a:t>
            </a:r>
            <a:endParaRPr lang="en-US" sz="1650" dirty="0"/>
          </a:p>
        </p:txBody>
      </p:sp>
      <p:sp>
        <p:nvSpPr>
          <p:cNvPr id="31" name="Text 29"/>
          <p:cNvSpPr/>
          <p:nvPr/>
        </p:nvSpPr>
        <p:spPr>
          <a:xfrm>
            <a:off x="11907560" y="5144333"/>
            <a:ext cx="1754505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0.6</a:t>
            </a:r>
            <a:endParaRPr lang="en-US" sz="1650" dirty="0"/>
          </a:p>
        </p:txBody>
      </p:sp>
      <p:sp>
        <p:nvSpPr>
          <p:cNvPr id="32" name="Text 30"/>
          <p:cNvSpPr/>
          <p:nvPr/>
        </p:nvSpPr>
        <p:spPr>
          <a:xfrm>
            <a:off x="749260" y="5871210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Showing 3 of 10 identified high-potential accounts with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B393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strong engagement metrics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but low seat counts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1157526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Strategic Next Steps: Outreach &amp; Playbooks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9260" y="311979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Targeted Outreach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49260" y="3690699"/>
            <a:ext cx="3561636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Engage with tailored upsell campaigns highlighting higher-tier seat bundles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49260" y="4792861"/>
            <a:ext cx="3561636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Offer volume discounts aligned to usage patterns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9260" y="5552599"/>
            <a:ext cx="3561636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Leverage high success rates to co-pilot proofs of concept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4840724" y="3119795"/>
            <a:ext cx="3085147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Customised Playbooks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40724" y="3690699"/>
            <a:ext cx="3561636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Develop "Seat Expansion" playbook for CSMs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4840724" y="4450437"/>
            <a:ext cx="3561636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Include usage benchmarking vs peers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4840724" y="5210175"/>
            <a:ext cx="3561636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Conduct executive business reviews to surface expansion drivers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4840724" y="6312337"/>
            <a:ext cx="3561636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Plan joint ROI sessions focused on incremental seats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899404"/>
            <a:ext cx="10853499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Strategic Next Steps: Marketing &amp; Sales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260" y="3041094"/>
            <a:ext cx="6565940" cy="8562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335" y="4111466"/>
            <a:ext cx="3170158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Marketing Automation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3335" y="4596646"/>
            <a:ext cx="613779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Automate drip campaigns with peer case studies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963335" y="5013960"/>
            <a:ext cx="613779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Use personalised product usage insights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63335" y="5431274"/>
            <a:ext cx="6137791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Feature adoption heatmaps to recommend upgrades</a:t>
            </a:r>
            <a:endParaRPr lang="en-US" sz="16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3041094"/>
            <a:ext cx="6565940" cy="85629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529274" y="411146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Sales Incentives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529274" y="4596646"/>
            <a:ext cx="613779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Align compensation with expansion metrics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7529274" y="5013960"/>
            <a:ext cx="613779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Reward reps for net new seats or MRR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7529274" y="5431274"/>
            <a:ext cx="613779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Introduce 60-day accelerator bonuses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1254562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Expected Outcomes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556772" y="2530078"/>
            <a:ext cx="732436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By prioritising these ten high-potential accounts—strong health, proven engagement, but room to grow—Mimecast can concentrate its expansion efforts where the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B393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highest ROI and fastest wins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are most likely.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235660" y="2289215"/>
            <a:ext cx="30480" cy="1851422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6" name="Text 3"/>
          <p:cNvSpPr/>
          <p:nvPr/>
        </p:nvSpPr>
        <p:spPr>
          <a:xfrm>
            <a:off x="6235660" y="4488537"/>
            <a:ext cx="3688913" cy="706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10</a:t>
            </a:r>
            <a:endParaRPr lang="en-US" sz="5550" dirty="0"/>
          </a:p>
        </p:txBody>
      </p:sp>
      <p:sp>
        <p:nvSpPr>
          <p:cNvPr id="7" name="Text 4"/>
          <p:cNvSpPr/>
          <p:nvPr/>
        </p:nvSpPr>
        <p:spPr>
          <a:xfrm>
            <a:off x="6652736" y="546258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Target Accounts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235660" y="5947767"/>
            <a:ext cx="3688913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High-potential customers identified for immediate expansion focus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0192107" y="4488537"/>
            <a:ext cx="3689033" cy="706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4</a:t>
            </a:r>
            <a:endParaRPr lang="en-US" sz="5550" dirty="0"/>
          </a:p>
        </p:txBody>
      </p:sp>
      <p:sp>
        <p:nvSpPr>
          <p:cNvPr id="10" name="Text 7"/>
          <p:cNvSpPr/>
          <p:nvPr/>
        </p:nvSpPr>
        <p:spPr>
          <a:xfrm>
            <a:off x="10609302" y="546258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Strategic Pillars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192107" y="5947767"/>
            <a:ext cx="3689033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Coordinated approach across outreach, playbooks, marketing and sales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2025-08-22T14:11:19Z</dcterms:created>
  <dcterms:modified xsi:type="dcterms:W3CDTF">2025-08-22T14:11:19Z</dcterms:modified>
</cp:coreProperties>
</file>